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8" r:id="rId3"/>
    <p:sldId id="257" r:id="rId4"/>
    <p:sldId id="259" r:id="rId5"/>
    <p:sldId id="260" r:id="rId6"/>
    <p:sldId id="266" r:id="rId7"/>
    <p:sldId id="261" r:id="rId8"/>
    <p:sldId id="267" r:id="rId9"/>
    <p:sldId id="268" r:id="rId10"/>
    <p:sldId id="269" r:id="rId11"/>
    <p:sldId id="270" r:id="rId12"/>
    <p:sldId id="262" r:id="rId13"/>
    <p:sldId id="263" r:id="rId14"/>
    <p:sldId id="265"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E4F3"/>
    <a:srgbClr val="FDFEF0"/>
    <a:srgbClr val="A2B9E2"/>
    <a:srgbClr val="C8D6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4610"/>
  </p:normalViewPr>
  <p:slideViewPr>
    <p:cSldViewPr snapToGrid="0" snapToObjects="1">
      <p:cViewPr varScale="1">
        <p:scale>
          <a:sx n="69" d="100"/>
          <a:sy n="69"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258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7EB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73B19-6661-C213-6005-0100AC1F781B}"/>
              </a:ext>
            </a:extLst>
          </p:cNvPr>
          <p:cNvPicPr>
            <a:picLocks noChangeAspect="1"/>
          </p:cNvPicPr>
          <p:nvPr/>
        </p:nvPicPr>
        <p:blipFill>
          <a:blip r:embed="rId3"/>
          <a:srcRect l="7367"/>
          <a:stretch>
            <a:fillRect/>
          </a:stretch>
        </p:blipFill>
        <p:spPr>
          <a:xfrm>
            <a:off x="9144000" y="0"/>
            <a:ext cx="6898640" cy="8469630"/>
          </a:xfrm>
          <a:prstGeom prst="rect">
            <a:avLst/>
          </a:prstGeom>
        </p:spPr>
      </p:pic>
      <p:pic>
        <p:nvPicPr>
          <p:cNvPr id="2" name="Image 0" descr="preencoded.png"/>
          <p:cNvPicPr>
            <a:picLocks noChangeAspect="1"/>
          </p:cNvPicPr>
          <p:nvPr/>
        </p:nvPicPr>
        <p:blipFill>
          <a:blip r:embed="rId4">
            <a:alphaModFix amt="35000"/>
          </a:blip>
          <a:stretch>
            <a:fillRect/>
          </a:stretch>
        </p:blipFill>
        <p:spPr>
          <a:xfrm>
            <a:off x="9144000" y="0"/>
            <a:ext cx="5486400" cy="8229600"/>
          </a:xfrm>
          <a:prstGeom prst="rect">
            <a:avLst/>
          </a:prstGeom>
        </p:spPr>
      </p:pic>
      <p:sp>
        <p:nvSpPr>
          <p:cNvPr id="3" name="Text 0"/>
          <p:cNvSpPr/>
          <p:nvPr/>
        </p:nvSpPr>
        <p:spPr>
          <a:xfrm>
            <a:off x="1052870" y="3118425"/>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Dermascan AI: </a:t>
            </a:r>
          </a:p>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Skin Condition Prediction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2C2AE-9F1C-CEBD-BC43-DB93859DFB5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4F2686-49A0-6B7B-171B-647F35540FD1}"/>
              </a:ext>
            </a:extLst>
          </p:cNvPr>
          <p:cNvSpPr/>
          <p:nvPr/>
        </p:nvSpPr>
        <p:spPr>
          <a:xfrm>
            <a:off x="12533971" y="7504771"/>
            <a:ext cx="2018370" cy="724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7B2E2614-D719-98E9-863E-CF20B556227E}"/>
              </a:ext>
            </a:extLst>
          </p:cNvPr>
          <p:cNvSpPr/>
          <p:nvPr/>
        </p:nvSpPr>
        <p:spPr>
          <a:xfrm>
            <a:off x="0" y="7950820"/>
            <a:ext cx="14753063" cy="147726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93F289F9-B071-7D3B-7069-678364A21F9B}"/>
              </a:ext>
            </a:extLst>
          </p:cNvPr>
          <p:cNvSpPr/>
          <p:nvPr/>
        </p:nvSpPr>
        <p:spPr>
          <a:xfrm>
            <a:off x="14440829" y="0"/>
            <a:ext cx="515669" cy="9177454"/>
          </a:xfrm>
          <a:prstGeom prst="rect">
            <a:avLst/>
          </a:prstGeom>
          <a:solidFill>
            <a:srgbClr val="9BE4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68BE414-7123-6ED8-48AB-E6D006ACE368}"/>
              </a:ext>
            </a:extLst>
          </p:cNvPr>
          <p:cNvPicPr>
            <a:picLocks noChangeAspect="1"/>
          </p:cNvPicPr>
          <p:nvPr/>
        </p:nvPicPr>
        <p:blipFill>
          <a:blip r:embed="rId2"/>
          <a:stretch>
            <a:fillRect/>
          </a:stretch>
        </p:blipFill>
        <p:spPr>
          <a:xfrm>
            <a:off x="1526740" y="1049897"/>
            <a:ext cx="12016416" cy="5851026"/>
          </a:xfrm>
          <a:prstGeom prst="rect">
            <a:avLst/>
          </a:prstGeom>
        </p:spPr>
      </p:pic>
    </p:spTree>
    <p:extLst>
      <p:ext uri="{BB962C8B-B14F-4D97-AF65-F5344CB8AC3E}">
        <p14:creationId xmlns:p14="http://schemas.microsoft.com/office/powerpoint/2010/main" val="17419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58100-4D24-2C50-D42D-026190AA18A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CAFC21B-036E-DFAC-3DD3-C2AED98C43ED}"/>
              </a:ext>
            </a:extLst>
          </p:cNvPr>
          <p:cNvSpPr/>
          <p:nvPr/>
        </p:nvSpPr>
        <p:spPr>
          <a:xfrm>
            <a:off x="12533971" y="7504771"/>
            <a:ext cx="2018370" cy="724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8E6CFB7-D6A0-A5AE-A4ED-AF0490F0CF7D}"/>
              </a:ext>
            </a:extLst>
          </p:cNvPr>
          <p:cNvSpPr/>
          <p:nvPr/>
        </p:nvSpPr>
        <p:spPr>
          <a:xfrm>
            <a:off x="0" y="7950820"/>
            <a:ext cx="14753063" cy="147726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9AF00300-B1A5-532D-41B2-84C8AAFFE74C}"/>
              </a:ext>
            </a:extLst>
          </p:cNvPr>
          <p:cNvSpPr/>
          <p:nvPr/>
        </p:nvSpPr>
        <p:spPr>
          <a:xfrm>
            <a:off x="14440829" y="0"/>
            <a:ext cx="515669" cy="91774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BF05883-3828-59C7-2FCD-8B05E4C7AEBB}"/>
              </a:ext>
            </a:extLst>
          </p:cNvPr>
          <p:cNvPicPr>
            <a:picLocks noChangeAspect="1"/>
          </p:cNvPicPr>
          <p:nvPr/>
        </p:nvPicPr>
        <p:blipFill>
          <a:blip r:embed="rId2"/>
          <a:stretch>
            <a:fillRect/>
          </a:stretch>
        </p:blipFill>
        <p:spPr>
          <a:xfrm>
            <a:off x="1668526" y="1259356"/>
            <a:ext cx="12047474" cy="5933734"/>
          </a:xfrm>
          <a:prstGeom prst="rect">
            <a:avLst/>
          </a:prstGeom>
        </p:spPr>
      </p:pic>
    </p:spTree>
    <p:extLst>
      <p:ext uri="{BB962C8B-B14F-4D97-AF65-F5344CB8AC3E}">
        <p14:creationId xmlns:p14="http://schemas.microsoft.com/office/powerpoint/2010/main" val="269838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1"/>
          <p:cNvSpPr/>
          <p:nvPr/>
        </p:nvSpPr>
        <p:spPr>
          <a:xfrm>
            <a:off x="793790" y="1275993"/>
            <a:ext cx="9555004"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Times New Roman" panose="02020603050405020304" pitchFamily="18" charset="0"/>
                <a:ea typeface="Petrona Bold" pitchFamily="34" charset="-122"/>
                <a:cs typeface="Times New Roman" panose="02020603050405020304" pitchFamily="18" charset="0"/>
              </a:rPr>
              <a:t>Limitations</a:t>
            </a:r>
            <a:endParaRPr lang="en-US" sz="64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241953"/>
            <a:ext cx="13042821" cy="1925598"/>
          </a:xfrm>
          <a:prstGeom prst="roundRect">
            <a:avLst>
              <a:gd name="adj" fmla="val 4947"/>
            </a:avLst>
          </a:prstGeom>
          <a:noFill/>
          <a:ln>
            <a:solidFill>
              <a:srgbClr val="C00000"/>
            </a:solidFill>
          </a:ln>
        </p:spPr>
      </p:sp>
      <p:pic>
        <p:nvPicPr>
          <p:cNvPr id="5" name="Image 0" descr="preencoded.png"/>
          <p:cNvPicPr>
            <a:picLocks noChangeAspect="1"/>
          </p:cNvPicPr>
          <p:nvPr/>
        </p:nvPicPr>
        <p:blipFill>
          <a:blip r:embed="rId3"/>
          <a:stretch>
            <a:fillRect/>
          </a:stretch>
        </p:blipFill>
        <p:spPr>
          <a:xfrm>
            <a:off x="1020604" y="3531632"/>
            <a:ext cx="372070" cy="297656"/>
          </a:xfrm>
          <a:prstGeom prst="rect">
            <a:avLst/>
          </a:prstGeom>
        </p:spPr>
      </p:pic>
      <p:sp>
        <p:nvSpPr>
          <p:cNvPr id="6" name="Text 3"/>
          <p:cNvSpPr/>
          <p:nvPr/>
        </p:nvSpPr>
        <p:spPr>
          <a:xfrm>
            <a:off x="1619488" y="3525441"/>
            <a:ext cx="3297317"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Not a Medical Diagnosis</a:t>
            </a:r>
            <a:endParaRPr lang="en-US" sz="2300" dirty="0">
              <a:latin typeface="Times New Roman" panose="02020603050405020304" pitchFamily="18" charset="0"/>
              <a:cs typeface="Times New Roman" panose="02020603050405020304" pitchFamily="18" charset="0"/>
            </a:endParaRPr>
          </a:p>
        </p:txBody>
      </p:sp>
      <p:sp>
        <p:nvSpPr>
          <p:cNvPr id="7" name="Text 4"/>
          <p:cNvSpPr/>
          <p:nvPr/>
        </p:nvSpPr>
        <p:spPr>
          <a:xfrm>
            <a:off x="1619488" y="4124325"/>
            <a:ext cx="11990308" cy="725805"/>
          </a:xfrm>
          <a:prstGeom prst="rect">
            <a:avLst/>
          </a:prstGeom>
          <a:noFill/>
          <a:ln/>
        </p:spPr>
        <p:txBody>
          <a:bodyPr wrap="square" lIns="0" tIns="0" rIns="0" bIns="0" rtlCol="0" anchor="t"/>
          <a:lstStyle/>
          <a:p>
            <a:pPr marL="0" indent="0" algn="l">
              <a:lnSpc>
                <a:spcPts val="2850"/>
              </a:lnSpc>
              <a:buNone/>
            </a:pPr>
            <a:r>
              <a:rPr lang="en-US" sz="2000" dirty="0">
                <a:solidFill>
                  <a:srgbClr val="000000"/>
                </a:solidFill>
                <a:latin typeface="Times New Roman" panose="02020603050405020304" pitchFamily="18" charset="0"/>
                <a:ea typeface="Inter" pitchFamily="34" charset="-122"/>
                <a:cs typeface="Times New Roman" panose="02020603050405020304" pitchFamily="18" charset="0"/>
              </a:rPr>
              <a:t>Dermascan AI is purely an educational and awareness tool. It is not a substitute for professional medical advice, diagnosis, or treatment from a qualified healthcare provider.</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93790" y="542270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Accuracy Dependence:</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The reliability of predictions is directly linked to the quality of uploaded images and the completeness of input data.</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793790" y="622780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Educational Focus:</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 Currently, the application is intended for informational purposes only, supporting users in understanding potential conditions.</a:t>
            </a:r>
            <a:endParaRPr lang="en-US"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3FC4F0D-CF76-D31E-8DCB-3B3ECBA962C8}"/>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1"/>
          <p:cNvSpPr/>
          <p:nvPr/>
        </p:nvSpPr>
        <p:spPr>
          <a:xfrm>
            <a:off x="754737" y="1162288"/>
            <a:ext cx="7811691" cy="976432"/>
          </a:xfrm>
          <a:prstGeom prst="rect">
            <a:avLst/>
          </a:prstGeom>
          <a:noFill/>
          <a:ln/>
        </p:spPr>
        <p:txBody>
          <a:bodyPr wrap="none" lIns="0" tIns="0" rIns="0" bIns="0" rtlCol="0" anchor="t"/>
          <a:lstStyle/>
          <a:p>
            <a:pPr marL="0" indent="0" algn="l">
              <a:lnSpc>
                <a:spcPts val="7650"/>
              </a:lnSpc>
              <a:buNone/>
            </a:pPr>
            <a:r>
              <a:rPr lang="en-US" sz="6150" b="1" dirty="0">
                <a:solidFill>
                  <a:srgbClr val="000000"/>
                </a:solidFill>
                <a:latin typeface="Times New Roman" panose="02020603050405020304" pitchFamily="18" charset="0"/>
                <a:ea typeface="Petrona Bold" pitchFamily="34" charset="-122"/>
                <a:cs typeface="Times New Roman" panose="02020603050405020304" pitchFamily="18" charset="0"/>
              </a:rPr>
              <a:t>Future Scope</a:t>
            </a:r>
            <a:endParaRPr lang="en-US" sz="61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54737" y="2462093"/>
            <a:ext cx="1078230" cy="1293852"/>
          </a:xfrm>
          <a:prstGeom prst="rect">
            <a:avLst/>
          </a:prstGeom>
        </p:spPr>
      </p:pic>
      <p:sp>
        <p:nvSpPr>
          <p:cNvPr id="5" name="Text 2"/>
          <p:cNvSpPr/>
          <p:nvPr/>
        </p:nvSpPr>
        <p:spPr>
          <a:xfrm>
            <a:off x="2048589" y="2677716"/>
            <a:ext cx="3192780" cy="35373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Enhanced AI Integration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2048589" y="3160752"/>
            <a:ext cx="11827073" cy="344924"/>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Integrating with a fully trained, real-world AI model for significantly higher prediction accuracy.</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54737" y="3755946"/>
            <a:ext cx="1078230" cy="1293852"/>
          </a:xfrm>
          <a:prstGeom prst="rect">
            <a:avLst/>
          </a:prstGeom>
        </p:spPr>
      </p:pic>
      <p:sp>
        <p:nvSpPr>
          <p:cNvPr id="8" name="Text 4"/>
          <p:cNvSpPr/>
          <p:nvPr/>
        </p:nvSpPr>
        <p:spPr>
          <a:xfrm>
            <a:off x="2048589" y="3971568"/>
            <a:ext cx="3167301" cy="35373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Multi-Language Support</a:t>
            </a:r>
            <a:endParaRPr lang="en-US" sz="2200" dirty="0">
              <a:latin typeface="Times New Roman" panose="02020603050405020304" pitchFamily="18" charset="0"/>
              <a:cs typeface="Times New Roman" panose="02020603050405020304" pitchFamily="18" charset="0"/>
            </a:endParaRPr>
          </a:p>
        </p:txBody>
      </p:sp>
      <p:sp>
        <p:nvSpPr>
          <p:cNvPr id="9" name="Text 5"/>
          <p:cNvSpPr/>
          <p:nvPr/>
        </p:nvSpPr>
        <p:spPr>
          <a:xfrm>
            <a:off x="2048589" y="4454604"/>
            <a:ext cx="11827073" cy="344924"/>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Expanding accessibility by offering the application in multiple languages.</a:t>
            </a:r>
            <a:endParaRPr lang="en-US"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54737" y="5049798"/>
            <a:ext cx="1078230" cy="1293852"/>
          </a:xfrm>
          <a:prstGeom prst="rect">
            <a:avLst/>
          </a:prstGeom>
        </p:spPr>
      </p:pic>
      <p:sp>
        <p:nvSpPr>
          <p:cNvPr id="11" name="Text 6"/>
          <p:cNvSpPr/>
          <p:nvPr/>
        </p:nvSpPr>
        <p:spPr>
          <a:xfrm>
            <a:off x="2048589" y="5265420"/>
            <a:ext cx="3154561" cy="35373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Real-time Consultations</a:t>
            </a:r>
            <a:endParaRPr lang="en-US" sz="2200" dirty="0">
              <a:latin typeface="Times New Roman" panose="02020603050405020304" pitchFamily="18" charset="0"/>
              <a:cs typeface="Times New Roman" panose="02020603050405020304" pitchFamily="18" charset="0"/>
            </a:endParaRPr>
          </a:p>
        </p:txBody>
      </p:sp>
      <p:sp>
        <p:nvSpPr>
          <p:cNvPr id="12" name="Text 7"/>
          <p:cNvSpPr/>
          <p:nvPr/>
        </p:nvSpPr>
        <p:spPr>
          <a:xfrm>
            <a:off x="2048589" y="5748457"/>
            <a:ext cx="11827073" cy="344924"/>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Enabling direct, real-time chat functionality with certified dermatologists within the platform.</a:t>
            </a:r>
            <a:endParaRPr lang="en-US"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54737" y="6343650"/>
            <a:ext cx="1078230" cy="1293852"/>
          </a:xfrm>
          <a:prstGeom prst="rect">
            <a:avLst/>
          </a:prstGeom>
        </p:spPr>
      </p:pic>
      <p:sp>
        <p:nvSpPr>
          <p:cNvPr id="14" name="Text 8"/>
          <p:cNvSpPr/>
          <p:nvPr/>
        </p:nvSpPr>
        <p:spPr>
          <a:xfrm>
            <a:off x="2048589" y="6559272"/>
            <a:ext cx="2830354" cy="353735"/>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Petrona Bold" pitchFamily="34" charset="-122"/>
                <a:cs typeface="Times New Roman" panose="02020603050405020304" pitchFamily="18" charset="0"/>
              </a:rPr>
              <a:t>Mobile Application</a:t>
            </a:r>
            <a:endParaRPr lang="en-US" sz="2200" dirty="0">
              <a:latin typeface="Times New Roman" panose="02020603050405020304" pitchFamily="18" charset="0"/>
              <a:cs typeface="Times New Roman" panose="02020603050405020304" pitchFamily="18" charset="0"/>
            </a:endParaRPr>
          </a:p>
        </p:txBody>
      </p:sp>
      <p:sp>
        <p:nvSpPr>
          <p:cNvPr id="15" name="Text 9"/>
          <p:cNvSpPr/>
          <p:nvPr/>
        </p:nvSpPr>
        <p:spPr>
          <a:xfrm>
            <a:off x="2048589" y="7042309"/>
            <a:ext cx="11827073" cy="344924"/>
          </a:xfrm>
          <a:prstGeom prst="rect">
            <a:avLst/>
          </a:prstGeom>
          <a:noFill/>
          <a:ln/>
        </p:spPr>
        <p:txBody>
          <a:bodyPr wrap="none" lIns="0" tIns="0" rIns="0" bIns="0" rtlCol="0" anchor="t"/>
          <a:lstStyle/>
          <a:p>
            <a:pPr marL="0" indent="0" algn="l">
              <a:lnSpc>
                <a:spcPts val="270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Developing dedicated mobile apps for iOS and Android to ensure wider reach and convenience.</a:t>
            </a:r>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2C4EC39-87EB-08A8-D655-E179B33FC282}"/>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676674" y="2947392"/>
            <a:ext cx="4763333" cy="595432"/>
          </a:xfrm>
          <a:prstGeom prst="rect">
            <a:avLst/>
          </a:prstGeom>
          <a:noFill/>
          <a:ln/>
        </p:spPr>
        <p:txBody>
          <a:bodyPr wrap="none" lIns="0" tIns="0" rIns="0" bIns="0" rtlCol="0" anchor="t"/>
          <a:lstStyle/>
          <a:p>
            <a:pPr marL="0" indent="0" algn="ctr">
              <a:lnSpc>
                <a:spcPts val="4650"/>
              </a:lnSpc>
              <a:buNone/>
            </a:pPr>
            <a:r>
              <a:rPr lang="en-US" sz="3750" b="1" dirty="0">
                <a:solidFill>
                  <a:srgbClr val="000000"/>
                </a:solidFill>
                <a:latin typeface="Times New Roman" panose="02020603050405020304" pitchFamily="18" charset="0"/>
                <a:ea typeface="Petrona Bold" pitchFamily="34" charset="-122"/>
                <a:cs typeface="Times New Roman" panose="02020603050405020304" pitchFamily="18" charset="0"/>
              </a:rPr>
              <a:t>Thank You</a:t>
            </a:r>
            <a:endParaRPr lang="en-US" sz="3750" dirty="0">
              <a:latin typeface="Times New Roman" panose="02020603050405020304" pitchFamily="18" charset="0"/>
              <a:cs typeface="Times New Roman" panose="02020603050405020304" pitchFamily="18" charset="0"/>
            </a:endParaRPr>
          </a:p>
        </p:txBody>
      </p:sp>
      <p:sp>
        <p:nvSpPr>
          <p:cNvPr id="4" name="Text 1"/>
          <p:cNvSpPr/>
          <p:nvPr/>
        </p:nvSpPr>
        <p:spPr>
          <a:xfrm>
            <a:off x="6744414" y="3769638"/>
            <a:ext cx="6627971" cy="1047689"/>
          </a:xfrm>
          <a:prstGeom prst="rect">
            <a:avLst/>
          </a:prstGeom>
          <a:noFill/>
          <a:ln/>
        </p:spPr>
        <p:txBody>
          <a:bodyPr wrap="none" lIns="0" tIns="0" rIns="0" bIns="0" rtlCol="0" anchor="t"/>
          <a:lstStyle/>
          <a:p>
            <a:pPr marL="0" indent="0" algn="ctr">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Richa Singh </a:t>
            </a:r>
          </a:p>
          <a:p>
            <a:pPr marL="0" indent="0" algn="ctr">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BCA – 3</a:t>
            </a:r>
            <a:r>
              <a:rPr lang="en-US" sz="2800" b="1" baseline="30000" dirty="0">
                <a:solidFill>
                  <a:srgbClr val="000000"/>
                </a:solidFill>
                <a:latin typeface="Times New Roman" panose="02020603050405020304" pitchFamily="18" charset="0"/>
                <a:ea typeface="Petrona Bold" pitchFamily="34" charset="-122"/>
                <a:cs typeface="Times New Roman" panose="02020603050405020304" pitchFamily="18" charset="0"/>
              </a:rPr>
              <a:t>rd</a:t>
            </a: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 Year </a:t>
            </a:r>
            <a:endParaRPr lang="en-US" sz="28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E493586-2478-3ED2-A15B-A870B6C26CBE}"/>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597575" y="920234"/>
            <a:ext cx="7534751" cy="773073"/>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Petrona Bold" pitchFamily="34" charset="-122"/>
                <a:cs typeface="Times New Roman" panose="02020603050405020304" pitchFamily="18" charset="0"/>
              </a:rPr>
              <a:t>Introducing Dermascan AI</a:t>
            </a:r>
            <a:endParaRPr lang="en-US" sz="4850" dirty="0">
              <a:latin typeface="Times New Roman" panose="02020603050405020304" pitchFamily="18" charset="0"/>
              <a:cs typeface="Times New Roman" panose="02020603050405020304" pitchFamily="18" charset="0"/>
            </a:endParaRPr>
          </a:p>
        </p:txBody>
      </p:sp>
      <p:sp>
        <p:nvSpPr>
          <p:cNvPr id="5" name="Text 2"/>
          <p:cNvSpPr/>
          <p:nvPr/>
        </p:nvSpPr>
        <p:spPr>
          <a:xfrm>
            <a:off x="7531060" y="2103001"/>
            <a:ext cx="6509385" cy="1365647"/>
          </a:xfrm>
          <a:prstGeom prst="rect">
            <a:avLst/>
          </a:prstGeom>
          <a:noFill/>
          <a:ln/>
        </p:spPr>
        <p:txBody>
          <a:bodyPr wrap="square" lIns="0" tIns="0" rIns="0" bIns="0" rtlCol="0" anchor="t"/>
          <a:lstStyle/>
          <a:p>
            <a:pPr algn="just"/>
            <a:r>
              <a:rPr lang="en-US" dirty="0">
                <a:latin typeface="Times New Roman" panose="02020603050405020304" pitchFamily="18" charset="0"/>
                <a:cs typeface="Times New Roman" panose="02020603050405020304" pitchFamily="18" charset="0"/>
              </a:rPr>
              <a:t>Skin health plays a vital role in overall well-being, yet many people tend to ignore minor skin concerns. Often, individuals hesitate to consult a doctor for small issues, while searching online for solutions can lead to confusion due to the overwhelming and sometimes misleading information.</a:t>
            </a:r>
          </a:p>
          <a:p>
            <a:pPr algn="just"/>
            <a:r>
              <a:rPr lang="en-US" dirty="0">
                <a:latin typeface="Times New Roman" panose="02020603050405020304" pitchFamily="18" charset="0"/>
                <a:cs typeface="Times New Roman" panose="02020603050405020304" pitchFamily="18" charset="0"/>
              </a:rPr>
              <a:t>To address this gap, our project introduce skin condition prediction tool that provides quick guidance and awareness. It is designed purely for educational purposes, helping users gain basic insights about possible skin concerns while encouraging them to seek professional advice when needed.</a:t>
            </a:r>
          </a:p>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a:t>
            </a:r>
            <a:endParaRPr lang="en-US" sz="1300" dirty="0"/>
          </a:p>
        </p:txBody>
      </p:sp>
      <p:sp>
        <p:nvSpPr>
          <p:cNvPr id="6" name="Text 3"/>
          <p:cNvSpPr/>
          <p:nvPr/>
        </p:nvSpPr>
        <p:spPr>
          <a:xfrm>
            <a:off x="7531060" y="3622238"/>
            <a:ext cx="6509385" cy="546259"/>
          </a:xfrm>
          <a:prstGeom prst="rect">
            <a:avLst/>
          </a:prstGeom>
          <a:noFill/>
          <a:ln/>
        </p:spPr>
        <p:txBody>
          <a:bodyPr wrap="squar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a:t>
            </a:r>
            <a:endParaRPr lang="en-US" sz="1300" dirty="0"/>
          </a:p>
        </p:txBody>
      </p:sp>
      <p:sp>
        <p:nvSpPr>
          <p:cNvPr id="7" name="Rectangle 6">
            <a:extLst>
              <a:ext uri="{FF2B5EF4-FFF2-40B4-BE49-F238E27FC236}">
                <a16:creationId xmlns:a16="http://schemas.microsoft.com/office/drawing/2014/main" id="{AC5CA27A-E334-822F-8C2C-DFC0E8A5A8CD}"/>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15737E1E-697F-C712-F64D-94C068D9D5FC}"/>
              </a:ext>
            </a:extLst>
          </p:cNvPr>
          <p:cNvPicPr>
            <a:picLocks noChangeAspect="1"/>
          </p:cNvPicPr>
          <p:nvPr/>
        </p:nvPicPr>
        <p:blipFill>
          <a:blip r:embed="rId3"/>
          <a:srcRect b="20109"/>
          <a:stretch>
            <a:fillRect/>
          </a:stretch>
        </p:blipFill>
        <p:spPr>
          <a:xfrm>
            <a:off x="589955" y="2103001"/>
            <a:ext cx="5677692" cy="61265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793790" y="1419344"/>
            <a:ext cx="8216741"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Times New Roman" panose="02020603050405020304" pitchFamily="18" charset="0"/>
                <a:ea typeface="Petrona Bold" pitchFamily="34" charset="-122"/>
                <a:cs typeface="Times New Roman" panose="02020603050405020304" pitchFamily="18" charset="0"/>
              </a:rPr>
              <a:t>Why Dermascan AI?</a:t>
            </a:r>
            <a:endParaRPr lang="en-US" sz="645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786539"/>
            <a:ext cx="566976" cy="566976"/>
          </a:xfrm>
          <a:prstGeom prst="rect">
            <a:avLst/>
          </a:prstGeom>
        </p:spPr>
      </p:pic>
      <p:sp>
        <p:nvSpPr>
          <p:cNvPr id="5" name="Text 2"/>
          <p:cNvSpPr/>
          <p:nvPr/>
        </p:nvSpPr>
        <p:spPr>
          <a:xfrm>
            <a:off x="793790" y="363700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Rapid</a:t>
            </a:r>
            <a:r>
              <a:rPr lang="en-US" sz="2300" b="1" dirty="0">
                <a:solidFill>
                  <a:srgbClr val="272525"/>
                </a:solidFill>
                <a:latin typeface="Petrona Bold" pitchFamily="34" charset="0"/>
                <a:ea typeface="Petrona Bold" pitchFamily="34" charset="-122"/>
                <a:cs typeface="Petrona Bold" pitchFamily="34" charset="-120"/>
              </a:rPr>
              <a:t> </a:t>
            </a: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Insights</a:t>
            </a:r>
            <a:endParaRPr lang="en-US" sz="2300" dirty="0">
              <a:latin typeface="Times New Roman" panose="02020603050405020304" pitchFamily="18" charset="0"/>
              <a:cs typeface="Times New Roman" panose="02020603050405020304" pitchFamily="18" charset="0"/>
            </a:endParaRPr>
          </a:p>
        </p:txBody>
      </p:sp>
      <p:sp>
        <p:nvSpPr>
          <p:cNvPr id="6" name="Text 3"/>
          <p:cNvSpPr/>
          <p:nvPr/>
        </p:nvSpPr>
        <p:spPr>
          <a:xfrm>
            <a:off x="793790" y="4145161"/>
            <a:ext cx="6379607"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Empowering users with quick understanding of potential skin conditions.</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456884" y="2786539"/>
            <a:ext cx="566976" cy="566976"/>
          </a:xfrm>
          <a:prstGeom prst="rect">
            <a:avLst/>
          </a:prstGeom>
        </p:spPr>
      </p:pic>
      <p:sp>
        <p:nvSpPr>
          <p:cNvPr id="8" name="Text 4"/>
          <p:cNvSpPr/>
          <p:nvPr/>
        </p:nvSpPr>
        <p:spPr>
          <a:xfrm>
            <a:off x="7456884" y="363700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Promotes Early Care</a:t>
            </a:r>
            <a:endParaRPr lang="en-US" sz="2300" dirty="0">
              <a:latin typeface="Times New Roman" panose="02020603050405020304" pitchFamily="18" charset="0"/>
              <a:cs typeface="Times New Roman" panose="02020603050405020304" pitchFamily="18" charset="0"/>
            </a:endParaRPr>
          </a:p>
        </p:txBody>
      </p:sp>
      <p:sp>
        <p:nvSpPr>
          <p:cNvPr id="9" name="Text 5"/>
          <p:cNvSpPr/>
          <p:nvPr/>
        </p:nvSpPr>
        <p:spPr>
          <a:xfrm>
            <a:off x="7456884" y="4145161"/>
            <a:ext cx="6379726"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Encouraging timely consultations with dermatologists for professional diagnosis.</a:t>
            </a:r>
            <a:endParaRPr lang="en-US"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93790" y="5324594"/>
            <a:ext cx="566976" cy="566976"/>
          </a:xfrm>
          <a:prstGeom prst="rect">
            <a:avLst/>
          </a:prstGeom>
        </p:spPr>
      </p:pic>
      <p:sp>
        <p:nvSpPr>
          <p:cNvPr id="11" name="Text 6"/>
          <p:cNvSpPr/>
          <p:nvPr/>
        </p:nvSpPr>
        <p:spPr>
          <a:xfrm>
            <a:off x="793790" y="6175058"/>
            <a:ext cx="3208734"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Awareness &amp; Education</a:t>
            </a:r>
            <a:endParaRPr lang="en-US" sz="2300" dirty="0">
              <a:latin typeface="Times New Roman" panose="02020603050405020304" pitchFamily="18" charset="0"/>
              <a:cs typeface="Times New Roman" panose="02020603050405020304" pitchFamily="18" charset="0"/>
            </a:endParaRPr>
          </a:p>
        </p:txBody>
      </p:sp>
      <p:sp>
        <p:nvSpPr>
          <p:cNvPr id="12" name="Text 7"/>
          <p:cNvSpPr/>
          <p:nvPr/>
        </p:nvSpPr>
        <p:spPr>
          <a:xfrm>
            <a:off x="793790" y="6683216"/>
            <a:ext cx="6379607"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Increasing general knowledge and awareness regarding various skin health issues.</a:t>
            </a:r>
            <a:endParaRPr lang="en-US"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456884" y="5324594"/>
            <a:ext cx="566976" cy="566976"/>
          </a:xfrm>
          <a:prstGeom prst="rect">
            <a:avLst/>
          </a:prstGeom>
        </p:spPr>
      </p:pic>
      <p:sp>
        <p:nvSpPr>
          <p:cNvPr id="14" name="Text 8"/>
          <p:cNvSpPr/>
          <p:nvPr/>
        </p:nvSpPr>
        <p:spPr>
          <a:xfrm>
            <a:off x="7456884" y="617505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AI in Healthcare</a:t>
            </a:r>
            <a:endParaRPr lang="en-US" sz="2300" dirty="0">
              <a:latin typeface="Times New Roman" panose="02020603050405020304" pitchFamily="18" charset="0"/>
              <a:cs typeface="Times New Roman" panose="02020603050405020304" pitchFamily="18" charset="0"/>
            </a:endParaRPr>
          </a:p>
        </p:txBody>
      </p:sp>
      <p:sp>
        <p:nvSpPr>
          <p:cNvPr id="15" name="Text 9"/>
          <p:cNvSpPr/>
          <p:nvPr/>
        </p:nvSpPr>
        <p:spPr>
          <a:xfrm>
            <a:off x="7456884" y="6683216"/>
            <a:ext cx="6379726"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Showcasing the transformative application of AI in accessible healthcare solutions.</a:t>
            </a:r>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6140927-59DA-65B1-23C0-7B1B6A7E1A04}"/>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793790" y="1355169"/>
            <a:ext cx="8216741"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Times New Roman" panose="02020603050405020304" pitchFamily="18" charset="0"/>
                <a:ea typeface="Petrona Bold" pitchFamily="34" charset="-122"/>
                <a:cs typeface="Times New Roman" panose="02020603050405020304" pitchFamily="18" charset="0"/>
              </a:rPr>
              <a:t>Key Features</a:t>
            </a:r>
            <a:endParaRPr lang="en-US" sz="64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235881"/>
            <a:ext cx="6407944" cy="1748552"/>
          </a:xfrm>
          <a:prstGeom prst="roundRect">
            <a:avLst>
              <a:gd name="adj" fmla="val 5448"/>
            </a:avLst>
          </a:prstGeom>
          <a:solidFill>
            <a:srgbClr val="FFFFFF">
              <a:alpha val="95000"/>
            </a:srgbClr>
          </a:solidFill>
          <a:ln w="30480">
            <a:solidFill>
              <a:srgbClr val="B2D4E5"/>
            </a:solidFill>
            <a:prstDash val="solid"/>
          </a:ln>
        </p:spPr>
      </p:sp>
      <p:sp>
        <p:nvSpPr>
          <p:cNvPr id="5" name="Shape 3"/>
          <p:cNvSpPr/>
          <p:nvPr/>
        </p:nvSpPr>
        <p:spPr>
          <a:xfrm>
            <a:off x="793790" y="3235881"/>
            <a:ext cx="121920" cy="1748552"/>
          </a:xfrm>
          <a:prstGeom prst="roundRect">
            <a:avLst>
              <a:gd name="adj" fmla="val 78139"/>
            </a:avLst>
          </a:prstGeom>
          <a:solidFill>
            <a:srgbClr val="007EBD"/>
          </a:solidFill>
          <a:ln/>
        </p:spPr>
      </p:sp>
      <p:sp>
        <p:nvSpPr>
          <p:cNvPr id="6" name="Text 4"/>
          <p:cNvSpPr/>
          <p:nvPr/>
        </p:nvSpPr>
        <p:spPr>
          <a:xfrm>
            <a:off x="1173004" y="349317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User Friendly Interface</a:t>
            </a:r>
            <a:endParaRPr lang="en-US" sz="2300" dirty="0">
              <a:latin typeface="Times New Roman" panose="02020603050405020304" pitchFamily="18" charset="0"/>
              <a:cs typeface="Times New Roman" panose="02020603050405020304" pitchFamily="18" charset="0"/>
            </a:endParaRPr>
          </a:p>
        </p:txBody>
      </p:sp>
      <p:sp>
        <p:nvSpPr>
          <p:cNvPr id="7" name="Text 5"/>
          <p:cNvSpPr/>
          <p:nvPr/>
        </p:nvSpPr>
        <p:spPr>
          <a:xfrm>
            <a:off x="1173004" y="4001333"/>
            <a:ext cx="5771436"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Simple, user-friendly design for image uploads and data input.</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7428548" y="3235881"/>
            <a:ext cx="6408063" cy="1748552"/>
          </a:xfrm>
          <a:prstGeom prst="roundRect">
            <a:avLst>
              <a:gd name="adj" fmla="val 5448"/>
            </a:avLst>
          </a:prstGeom>
          <a:solidFill>
            <a:srgbClr val="FFFFFF">
              <a:alpha val="95000"/>
            </a:srgbClr>
          </a:solidFill>
          <a:ln w="30480">
            <a:solidFill>
              <a:srgbClr val="B2D4E5"/>
            </a:solidFill>
            <a:prstDash val="solid"/>
          </a:ln>
        </p:spPr>
      </p:sp>
      <p:sp>
        <p:nvSpPr>
          <p:cNvPr id="9" name="Shape 7"/>
          <p:cNvSpPr/>
          <p:nvPr/>
        </p:nvSpPr>
        <p:spPr>
          <a:xfrm>
            <a:off x="7428548" y="3235881"/>
            <a:ext cx="121920" cy="1748552"/>
          </a:xfrm>
          <a:prstGeom prst="roundRect">
            <a:avLst>
              <a:gd name="adj" fmla="val 78139"/>
            </a:avLst>
          </a:prstGeom>
          <a:solidFill>
            <a:srgbClr val="007EBD"/>
          </a:solidFill>
          <a:ln/>
        </p:spPr>
      </p:sp>
      <p:sp>
        <p:nvSpPr>
          <p:cNvPr id="10" name="Text 8"/>
          <p:cNvSpPr/>
          <p:nvPr/>
        </p:nvSpPr>
        <p:spPr>
          <a:xfrm>
            <a:off x="7807762" y="349317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Provides General Solutions</a:t>
            </a:r>
            <a:endParaRPr lang="en-US" sz="2300" dirty="0">
              <a:latin typeface="Times New Roman" panose="02020603050405020304" pitchFamily="18" charset="0"/>
              <a:cs typeface="Times New Roman" panose="02020603050405020304" pitchFamily="18" charset="0"/>
            </a:endParaRPr>
          </a:p>
        </p:txBody>
      </p:sp>
      <p:sp>
        <p:nvSpPr>
          <p:cNvPr id="11" name="Text 9"/>
          <p:cNvSpPr/>
          <p:nvPr/>
        </p:nvSpPr>
        <p:spPr>
          <a:xfrm>
            <a:off x="7807762" y="4001333"/>
            <a:ext cx="5771555" cy="725805"/>
          </a:xfrm>
          <a:prstGeom prst="rect">
            <a:avLst/>
          </a:prstGeom>
          <a:noFill/>
          <a:ln/>
        </p:spPr>
        <p:txBody>
          <a:bodyPr wrap="square" lIns="0" tIns="0" rIns="0" bIns="0" rtlCol="0" anchor="t"/>
          <a:lstStyle/>
          <a:p>
            <a:pPr>
              <a:lnSpc>
                <a:spcPts val="2850"/>
              </a:lnSpc>
            </a:pPr>
            <a:r>
              <a:rPr lang="en-US" sz="2000" dirty="0">
                <a:latin typeface="Times New Roman" panose="02020603050405020304" pitchFamily="18" charset="0"/>
                <a:cs typeface="Times New Roman" panose="02020603050405020304" pitchFamily="18" charset="0"/>
              </a:rPr>
              <a:t>Offers simple, common remedies and self-care tips for detected problems.</a:t>
            </a:r>
          </a:p>
        </p:txBody>
      </p:sp>
      <p:sp>
        <p:nvSpPr>
          <p:cNvPr id="12" name="Shape 10"/>
          <p:cNvSpPr/>
          <p:nvPr/>
        </p:nvSpPr>
        <p:spPr>
          <a:xfrm>
            <a:off x="793790" y="5211247"/>
            <a:ext cx="6407944" cy="1748552"/>
          </a:xfrm>
          <a:prstGeom prst="roundRect">
            <a:avLst>
              <a:gd name="adj" fmla="val 5448"/>
            </a:avLst>
          </a:prstGeom>
          <a:solidFill>
            <a:srgbClr val="FFFFFF">
              <a:alpha val="95000"/>
            </a:srgbClr>
          </a:solidFill>
          <a:ln w="30480">
            <a:solidFill>
              <a:srgbClr val="B2D4E5"/>
            </a:solidFill>
            <a:prstDash val="solid"/>
          </a:ln>
        </p:spPr>
      </p:sp>
      <p:sp>
        <p:nvSpPr>
          <p:cNvPr id="13" name="Shape 11"/>
          <p:cNvSpPr/>
          <p:nvPr/>
        </p:nvSpPr>
        <p:spPr>
          <a:xfrm>
            <a:off x="793790" y="5211247"/>
            <a:ext cx="121920" cy="1748552"/>
          </a:xfrm>
          <a:prstGeom prst="roundRect">
            <a:avLst>
              <a:gd name="adj" fmla="val 78139"/>
            </a:avLst>
          </a:prstGeom>
          <a:solidFill>
            <a:srgbClr val="007EBD"/>
          </a:solidFill>
          <a:ln/>
        </p:spPr>
      </p:sp>
      <p:sp>
        <p:nvSpPr>
          <p:cNvPr id="14" name="Text 12"/>
          <p:cNvSpPr/>
          <p:nvPr/>
        </p:nvSpPr>
        <p:spPr>
          <a:xfrm>
            <a:off x="1173004" y="546854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Awareness Focused</a:t>
            </a:r>
            <a:endParaRPr lang="en-US" sz="2300" dirty="0">
              <a:latin typeface="Times New Roman" panose="02020603050405020304" pitchFamily="18" charset="0"/>
              <a:cs typeface="Times New Roman" panose="02020603050405020304" pitchFamily="18" charset="0"/>
            </a:endParaRPr>
          </a:p>
        </p:txBody>
      </p:sp>
      <p:sp>
        <p:nvSpPr>
          <p:cNvPr id="15" name="Text 13"/>
          <p:cNvSpPr/>
          <p:nvPr/>
        </p:nvSpPr>
        <p:spPr>
          <a:xfrm>
            <a:off x="1173004" y="5976699"/>
            <a:ext cx="5771436" cy="725805"/>
          </a:xfrm>
          <a:prstGeom prst="rect">
            <a:avLst/>
          </a:prstGeom>
          <a:noFill/>
          <a:ln/>
        </p:spPr>
        <p:txBody>
          <a:bodyPr wrap="square" lIns="0" tIns="0" rIns="0" bIns="0" rtlCol="0" anchor="t"/>
          <a:lstStyle/>
          <a:p>
            <a:pPr>
              <a:lnSpc>
                <a:spcPts val="2850"/>
              </a:lnSpc>
            </a:pPr>
            <a:r>
              <a:rPr lang="en-US" sz="2000" dirty="0">
                <a:latin typeface="Times New Roman" panose="02020603050405020304" pitchFamily="18" charset="0"/>
                <a:cs typeface="Times New Roman" panose="02020603050405020304" pitchFamily="18" charset="0"/>
              </a:rPr>
              <a:t>Encourages early awareness of skin concerns before they get worse</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6" name="Shape 14"/>
          <p:cNvSpPr/>
          <p:nvPr/>
        </p:nvSpPr>
        <p:spPr>
          <a:xfrm>
            <a:off x="7428548" y="5211247"/>
            <a:ext cx="6408063" cy="1748552"/>
          </a:xfrm>
          <a:prstGeom prst="roundRect">
            <a:avLst>
              <a:gd name="adj" fmla="val 5448"/>
            </a:avLst>
          </a:prstGeom>
          <a:solidFill>
            <a:srgbClr val="FFFFFF">
              <a:alpha val="95000"/>
            </a:srgbClr>
          </a:solidFill>
          <a:ln w="30480">
            <a:solidFill>
              <a:srgbClr val="B2D4E5"/>
            </a:solidFill>
            <a:prstDash val="solid"/>
          </a:ln>
        </p:spPr>
      </p:sp>
      <p:sp>
        <p:nvSpPr>
          <p:cNvPr id="17" name="Shape 15"/>
          <p:cNvSpPr/>
          <p:nvPr/>
        </p:nvSpPr>
        <p:spPr>
          <a:xfrm>
            <a:off x="7428548" y="5211247"/>
            <a:ext cx="121920" cy="1748552"/>
          </a:xfrm>
          <a:prstGeom prst="roundRect">
            <a:avLst>
              <a:gd name="adj" fmla="val 78139"/>
            </a:avLst>
          </a:prstGeom>
          <a:solidFill>
            <a:srgbClr val="007EBD"/>
          </a:solidFill>
          <a:ln/>
        </p:spPr>
      </p:sp>
      <p:sp>
        <p:nvSpPr>
          <p:cNvPr id="18" name="Text 16"/>
          <p:cNvSpPr/>
          <p:nvPr/>
        </p:nvSpPr>
        <p:spPr>
          <a:xfrm>
            <a:off x="7807762" y="5468541"/>
            <a:ext cx="320778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Educational</a:t>
            </a:r>
            <a:r>
              <a:rPr lang="en-US" sz="2300" b="1" dirty="0">
                <a:solidFill>
                  <a:srgbClr val="272525"/>
                </a:solidFill>
                <a:latin typeface="Petrona Bold" pitchFamily="34" charset="0"/>
                <a:ea typeface="Petrona Bold" pitchFamily="34" charset="-122"/>
                <a:cs typeface="Petrona Bold" pitchFamily="34" charset="-120"/>
              </a:rPr>
              <a:t> </a:t>
            </a: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Guidance</a:t>
            </a:r>
            <a:endParaRPr lang="en-US" sz="2300" dirty="0">
              <a:latin typeface="Times New Roman" panose="02020603050405020304" pitchFamily="18" charset="0"/>
              <a:cs typeface="Times New Roman" panose="02020603050405020304" pitchFamily="18" charset="0"/>
            </a:endParaRPr>
          </a:p>
        </p:txBody>
      </p:sp>
      <p:sp>
        <p:nvSpPr>
          <p:cNvPr id="19" name="Text 17"/>
          <p:cNvSpPr/>
          <p:nvPr/>
        </p:nvSpPr>
        <p:spPr>
          <a:xfrm>
            <a:off x="7807762" y="5976699"/>
            <a:ext cx="5771555" cy="725805"/>
          </a:xfrm>
          <a:prstGeom prst="rect">
            <a:avLst/>
          </a:prstGeom>
          <a:noFill/>
          <a:ln/>
        </p:spPr>
        <p:txBody>
          <a:bodyPr wrap="square" lIns="0" tIns="0" rIns="0" bIns="0" rtlCol="0" anchor="t"/>
          <a:lstStyle/>
          <a:p>
            <a:pPr>
              <a:lnSpc>
                <a:spcPts val="2850"/>
              </a:lnSpc>
            </a:pPr>
            <a:r>
              <a:rPr lang="en-US" sz="2000" dirty="0">
                <a:latin typeface="Times New Roman" panose="02020603050405020304" pitchFamily="18" charset="0"/>
                <a:cs typeface="Times New Roman" panose="02020603050405020304" pitchFamily="18" charset="0"/>
              </a:rPr>
              <a:t>Designed to raise awareness, not replace medical diagnosis</a:t>
            </a:r>
          </a:p>
        </p:txBody>
      </p:sp>
      <p:sp>
        <p:nvSpPr>
          <p:cNvPr id="20" name="Rectangle 19">
            <a:extLst>
              <a:ext uri="{FF2B5EF4-FFF2-40B4-BE49-F238E27FC236}">
                <a16:creationId xmlns:a16="http://schemas.microsoft.com/office/drawing/2014/main" id="{AF792E4D-B87D-C7A1-AEE8-31CC743F25C4}"/>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597575" y="920234"/>
            <a:ext cx="6185178" cy="773073"/>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Petrona Bold" pitchFamily="34" charset="-122"/>
                <a:cs typeface="Times New Roman" panose="02020603050405020304" pitchFamily="18" charset="0"/>
              </a:rPr>
              <a:t>Use Case Diagram</a:t>
            </a:r>
            <a:endParaRPr lang="en-US" sz="485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B78172E-4C47-D103-B8CB-3869FB9AFB21}"/>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4A6EC050-6CA5-91E0-F9E3-8F59283DD140}"/>
              </a:ext>
            </a:extLst>
          </p:cNvPr>
          <p:cNvPicPr>
            <a:picLocks noChangeAspect="1"/>
          </p:cNvPicPr>
          <p:nvPr/>
        </p:nvPicPr>
        <p:blipFill>
          <a:blip r:embed="rId3"/>
          <a:srcRect/>
          <a:stretch/>
        </p:blipFill>
        <p:spPr>
          <a:xfrm>
            <a:off x="1823225" y="2443447"/>
            <a:ext cx="7292897" cy="4480145"/>
          </a:xfrm>
          <a:prstGeom prst="rect">
            <a:avLst/>
          </a:prstGeom>
          <a:ln w="28575">
            <a:solidFill>
              <a:srgbClr val="A2B9E2"/>
            </a:solidFill>
          </a:ln>
          <a:effectLst>
            <a:outerShdw blurRad="50800" dist="101600" dir="2700000" algn="tl" rotWithShape="0">
              <a:prstClr val="black">
                <a:alpha val="40000"/>
              </a:prstClr>
            </a:outerShdw>
          </a:effectLst>
        </p:spPr>
      </p:pic>
      <p:sp>
        <p:nvSpPr>
          <p:cNvPr id="12" name="Rectangle 11">
            <a:extLst>
              <a:ext uri="{FF2B5EF4-FFF2-40B4-BE49-F238E27FC236}">
                <a16:creationId xmlns:a16="http://schemas.microsoft.com/office/drawing/2014/main" id="{61DEF4C4-B116-9876-24C2-C406E239C125}"/>
              </a:ext>
            </a:extLst>
          </p:cNvPr>
          <p:cNvSpPr/>
          <p:nvPr/>
        </p:nvSpPr>
        <p:spPr>
          <a:xfrm>
            <a:off x="11162371" y="0"/>
            <a:ext cx="3468029" cy="8229600"/>
          </a:xfrm>
          <a:prstGeom prst="rect">
            <a:avLst/>
          </a:prstGeom>
          <a:solidFill>
            <a:srgbClr val="9BE4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ABF4CB49-6765-7E38-B7ED-D6123DBE023C}"/>
              </a:ext>
            </a:extLst>
          </p:cNvPr>
          <p:cNvSpPr/>
          <p:nvPr/>
        </p:nvSpPr>
        <p:spPr>
          <a:xfrm>
            <a:off x="709087" y="344806"/>
            <a:ext cx="6185178" cy="773073"/>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Petrona Bold" pitchFamily="34" charset="-122"/>
                <a:cs typeface="Times New Roman" panose="02020603050405020304" pitchFamily="18" charset="0"/>
              </a:rPr>
              <a:t>Data Flow Diagram</a:t>
            </a:r>
            <a:endParaRPr lang="en-US" sz="485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586D1B9-5B11-97B0-AB9E-433AC5093AE0}"/>
              </a:ext>
            </a:extLst>
          </p:cNvPr>
          <p:cNvSpPr/>
          <p:nvPr/>
        </p:nvSpPr>
        <p:spPr>
          <a:xfrm>
            <a:off x="12533971" y="7504771"/>
            <a:ext cx="2018370" cy="724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9D0D544-AAAE-CA51-7EE8-BACE375A7D04}"/>
              </a:ext>
            </a:extLst>
          </p:cNvPr>
          <p:cNvPicPr>
            <a:picLocks noChangeAspect="1"/>
          </p:cNvPicPr>
          <p:nvPr/>
        </p:nvPicPr>
        <p:blipFill>
          <a:blip r:embed="rId2"/>
          <a:stretch>
            <a:fillRect/>
          </a:stretch>
        </p:blipFill>
        <p:spPr>
          <a:xfrm>
            <a:off x="2652632" y="1563928"/>
            <a:ext cx="9546801" cy="5706667"/>
          </a:xfrm>
          <a:prstGeom prst="rect">
            <a:avLst/>
          </a:prstGeom>
          <a:ln w="19050">
            <a:solidFill>
              <a:srgbClr val="A2B9E2"/>
            </a:solidFill>
          </a:ln>
          <a:effectLst>
            <a:outerShdw blurRad="50800" dist="190500" dir="2700000" algn="tl" rotWithShape="0">
              <a:prstClr val="black">
                <a:alpha val="40000"/>
              </a:prstClr>
            </a:outerShdw>
          </a:effectLst>
        </p:spPr>
      </p:pic>
      <p:grpSp>
        <p:nvGrpSpPr>
          <p:cNvPr id="26" name="Group 25">
            <a:extLst>
              <a:ext uri="{FF2B5EF4-FFF2-40B4-BE49-F238E27FC236}">
                <a16:creationId xmlns:a16="http://schemas.microsoft.com/office/drawing/2014/main" id="{01A31D26-3509-054E-D0E4-D8568B2F75E2}"/>
              </a:ext>
            </a:extLst>
          </p:cNvPr>
          <p:cNvGrpSpPr/>
          <p:nvPr/>
        </p:nvGrpSpPr>
        <p:grpSpPr>
          <a:xfrm>
            <a:off x="4438185" y="2781558"/>
            <a:ext cx="6601521" cy="3195495"/>
            <a:chOff x="4460488" y="3205305"/>
            <a:chExt cx="6601521" cy="3195495"/>
          </a:xfrm>
        </p:grpSpPr>
        <p:cxnSp>
          <p:nvCxnSpPr>
            <p:cNvPr id="7" name="Straight Arrow Connector 6">
              <a:extLst>
                <a:ext uri="{FF2B5EF4-FFF2-40B4-BE49-F238E27FC236}">
                  <a16:creationId xmlns:a16="http://schemas.microsoft.com/office/drawing/2014/main" id="{9F151D40-C89C-9AA8-8C35-828E3A17543A}"/>
                </a:ext>
              </a:extLst>
            </p:cNvPr>
            <p:cNvCxnSpPr/>
            <p:nvPr/>
          </p:nvCxnSpPr>
          <p:spPr>
            <a:xfrm>
              <a:off x="4460488" y="3624146"/>
              <a:ext cx="3724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0379C6C-BB6E-BF4C-346D-8C6D1D716E14}"/>
                </a:ext>
              </a:extLst>
            </p:cNvPr>
            <p:cNvCxnSpPr/>
            <p:nvPr/>
          </p:nvCxnSpPr>
          <p:spPr>
            <a:xfrm flipH="1">
              <a:off x="4460488" y="3858322"/>
              <a:ext cx="3724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6C8407D-2689-DCF9-FC31-8EFEC76F8CFE}"/>
                </a:ext>
              </a:extLst>
            </p:cNvPr>
            <p:cNvCxnSpPr/>
            <p:nvPr/>
          </p:nvCxnSpPr>
          <p:spPr>
            <a:xfrm>
              <a:off x="9545444" y="4716966"/>
              <a:ext cx="0" cy="168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E1BBA06-34D6-FBAA-CBC6-53C156399C98}"/>
                </a:ext>
              </a:extLst>
            </p:cNvPr>
            <p:cNvCxnSpPr/>
            <p:nvPr/>
          </p:nvCxnSpPr>
          <p:spPr>
            <a:xfrm flipV="1">
              <a:off x="9065941" y="4716966"/>
              <a:ext cx="0" cy="1683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5A6D633-8E51-3267-40D8-E449744E8209}"/>
                </a:ext>
              </a:extLst>
            </p:cNvPr>
            <p:cNvSpPr txBox="1"/>
            <p:nvPr/>
          </p:nvSpPr>
          <p:spPr>
            <a:xfrm>
              <a:off x="5508702" y="3205305"/>
              <a:ext cx="10482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47AF3AF2-B0C8-3CE1-7DFD-45C6F396CA7A}"/>
                </a:ext>
              </a:extLst>
            </p:cNvPr>
            <p:cNvSpPr txBox="1"/>
            <p:nvPr/>
          </p:nvSpPr>
          <p:spPr>
            <a:xfrm>
              <a:off x="6322741" y="3904210"/>
              <a:ext cx="14162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Get Result</a:t>
              </a:r>
              <a:endParaRPr lang="en-IN"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A9E3BEF-F759-2117-8BC7-6F4E326CDCF8}"/>
                </a:ext>
              </a:extLst>
            </p:cNvPr>
            <p:cNvSpPr txBox="1"/>
            <p:nvPr/>
          </p:nvSpPr>
          <p:spPr>
            <a:xfrm>
              <a:off x="9690410" y="5319132"/>
              <a:ext cx="13715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Query</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5BE9CC4-41BC-2954-6012-86EDE2D10E36}"/>
                </a:ext>
              </a:extLst>
            </p:cNvPr>
            <p:cNvSpPr txBox="1"/>
            <p:nvPr/>
          </p:nvSpPr>
          <p:spPr>
            <a:xfrm>
              <a:off x="7961973" y="5430644"/>
              <a:ext cx="118010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Response</a:t>
              </a:r>
              <a:endParaRPr lang="en-IN" dirty="0">
                <a:latin typeface="Times New Roman" panose="02020603050405020304" pitchFamily="18" charset="0"/>
                <a:cs typeface="Times New Roman" panose="02020603050405020304" pitchFamily="18" charset="0"/>
              </a:endParaRPr>
            </a:p>
          </p:txBody>
        </p:sp>
      </p:grpSp>
      <p:sp>
        <p:nvSpPr>
          <p:cNvPr id="23" name="Text 0">
            <a:extLst>
              <a:ext uri="{FF2B5EF4-FFF2-40B4-BE49-F238E27FC236}">
                <a16:creationId xmlns:a16="http://schemas.microsoft.com/office/drawing/2014/main" id="{1AB0216C-A9C7-14BD-2056-2C2E78781626}"/>
              </a:ext>
            </a:extLst>
          </p:cNvPr>
          <p:cNvSpPr/>
          <p:nvPr/>
        </p:nvSpPr>
        <p:spPr>
          <a:xfrm>
            <a:off x="793790" y="1343264"/>
            <a:ext cx="2982516"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rPr>
              <a:t>Level-0</a:t>
            </a:r>
            <a:endParaRPr lang="en-US" sz="2300" dirty="0"/>
          </a:p>
        </p:txBody>
      </p:sp>
      <p:sp>
        <p:nvSpPr>
          <p:cNvPr id="24" name="Rectangle 23">
            <a:extLst>
              <a:ext uri="{FF2B5EF4-FFF2-40B4-BE49-F238E27FC236}">
                <a16:creationId xmlns:a16="http://schemas.microsoft.com/office/drawing/2014/main" id="{D56BBBA5-3E12-447B-1B60-0BC7E4C6EDD1}"/>
              </a:ext>
            </a:extLst>
          </p:cNvPr>
          <p:cNvSpPr/>
          <p:nvPr/>
        </p:nvSpPr>
        <p:spPr>
          <a:xfrm>
            <a:off x="0" y="7950820"/>
            <a:ext cx="14753063" cy="147726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A3959B4-6615-8C1B-DCD9-3352974E5897}"/>
              </a:ext>
            </a:extLst>
          </p:cNvPr>
          <p:cNvSpPr/>
          <p:nvPr/>
        </p:nvSpPr>
        <p:spPr>
          <a:xfrm>
            <a:off x="14440829" y="0"/>
            <a:ext cx="515669" cy="9177454"/>
          </a:xfrm>
          <a:prstGeom prst="rect">
            <a:avLst/>
          </a:prstGeom>
          <a:solidFill>
            <a:srgbClr val="9BE4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186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1"/>
          <p:cNvSpPr/>
          <p:nvPr/>
        </p:nvSpPr>
        <p:spPr>
          <a:xfrm>
            <a:off x="793790" y="1503284"/>
            <a:ext cx="8216741"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Times New Roman" panose="02020603050405020304" pitchFamily="18" charset="0"/>
                <a:ea typeface="Petrona Bold" pitchFamily="34" charset="-122"/>
                <a:cs typeface="Times New Roman" panose="02020603050405020304" pitchFamily="18" charset="0"/>
              </a:rPr>
              <a:t>Our Technology Stack</a:t>
            </a:r>
            <a:endParaRPr lang="en-US" sz="645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875842"/>
            <a:ext cx="4196358" cy="2784038"/>
          </a:xfrm>
          <a:prstGeom prst="roundRect">
            <a:avLst>
              <a:gd name="adj" fmla="val 5255"/>
            </a:avLst>
          </a:prstGeom>
          <a:solidFill>
            <a:srgbClr val="FFFFFF">
              <a:alpha val="95000"/>
            </a:srgbClr>
          </a:solidFill>
          <a:ln/>
        </p:spPr>
      </p:sp>
      <p:sp>
        <p:nvSpPr>
          <p:cNvPr id="5" name="Shape 3"/>
          <p:cNvSpPr/>
          <p:nvPr/>
        </p:nvSpPr>
        <p:spPr>
          <a:xfrm>
            <a:off x="793790" y="3845362"/>
            <a:ext cx="4196358" cy="121920"/>
          </a:xfrm>
          <a:prstGeom prst="roundRect">
            <a:avLst>
              <a:gd name="adj" fmla="val 78139"/>
            </a:avLst>
          </a:prstGeom>
          <a:solidFill>
            <a:srgbClr val="007EBD"/>
          </a:solidFill>
          <a:ln/>
        </p:spPr>
      </p:sp>
      <p:sp>
        <p:nvSpPr>
          <p:cNvPr id="6" name="Shape 4"/>
          <p:cNvSpPr/>
          <p:nvPr/>
        </p:nvSpPr>
        <p:spPr>
          <a:xfrm>
            <a:off x="2551688" y="3535680"/>
            <a:ext cx="680442" cy="680442"/>
          </a:xfrm>
          <a:prstGeom prst="roundRect">
            <a:avLst>
              <a:gd name="adj" fmla="val 134383"/>
            </a:avLst>
          </a:prstGeom>
          <a:solidFill>
            <a:srgbClr val="007EBD"/>
          </a:solidFill>
          <a:ln/>
        </p:spPr>
      </p:sp>
      <p:pic>
        <p:nvPicPr>
          <p:cNvPr id="7" name="Image 0" descr="preencoded.png"/>
          <p:cNvPicPr>
            <a:picLocks noChangeAspect="1"/>
          </p:cNvPicPr>
          <p:nvPr/>
        </p:nvPicPr>
        <p:blipFill>
          <a:blip r:embed="rId3"/>
          <a:stretch>
            <a:fillRect/>
          </a:stretch>
        </p:blipFill>
        <p:spPr>
          <a:xfrm>
            <a:off x="2755761" y="3705820"/>
            <a:ext cx="272177" cy="340162"/>
          </a:xfrm>
          <a:prstGeom prst="rect">
            <a:avLst/>
          </a:prstGeom>
        </p:spPr>
      </p:pic>
      <p:sp>
        <p:nvSpPr>
          <p:cNvPr id="8" name="Text 5"/>
          <p:cNvSpPr/>
          <p:nvPr/>
        </p:nvSpPr>
        <p:spPr>
          <a:xfrm>
            <a:off x="1051084" y="44428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Frontend</a:t>
            </a:r>
            <a:endParaRPr lang="en-US" sz="2300" dirty="0">
              <a:latin typeface="Times New Roman" panose="02020603050405020304" pitchFamily="18" charset="0"/>
              <a:cs typeface="Times New Roman" panose="02020603050405020304" pitchFamily="18" charset="0"/>
            </a:endParaRPr>
          </a:p>
        </p:txBody>
      </p:sp>
      <p:sp>
        <p:nvSpPr>
          <p:cNvPr id="9" name="Text 6"/>
          <p:cNvSpPr/>
          <p:nvPr/>
        </p:nvSpPr>
        <p:spPr>
          <a:xfrm>
            <a:off x="1051084" y="4950976"/>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Built with standard web technologies: HTML, CSS, and JavaScript for a robust and dynamic user interface.</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5216962" y="3875842"/>
            <a:ext cx="4196358" cy="2784038"/>
          </a:xfrm>
          <a:prstGeom prst="roundRect">
            <a:avLst>
              <a:gd name="adj" fmla="val 5255"/>
            </a:avLst>
          </a:prstGeom>
          <a:solidFill>
            <a:srgbClr val="FFFFFF">
              <a:alpha val="95000"/>
            </a:srgbClr>
          </a:solidFill>
          <a:ln/>
        </p:spPr>
        <p:txBody>
          <a:bodyPr/>
          <a:lstStyle/>
          <a:p>
            <a:endParaRPr lang="en-IN" dirty="0"/>
          </a:p>
        </p:txBody>
      </p:sp>
      <p:sp>
        <p:nvSpPr>
          <p:cNvPr id="11" name="Shape 8"/>
          <p:cNvSpPr/>
          <p:nvPr/>
        </p:nvSpPr>
        <p:spPr>
          <a:xfrm>
            <a:off x="5216962" y="3845362"/>
            <a:ext cx="4196358" cy="121920"/>
          </a:xfrm>
          <a:prstGeom prst="roundRect">
            <a:avLst>
              <a:gd name="adj" fmla="val 78139"/>
            </a:avLst>
          </a:prstGeom>
          <a:solidFill>
            <a:srgbClr val="007EBD"/>
          </a:solidFill>
          <a:ln/>
        </p:spPr>
      </p:sp>
      <p:sp>
        <p:nvSpPr>
          <p:cNvPr id="12" name="Shape 9"/>
          <p:cNvSpPr/>
          <p:nvPr/>
        </p:nvSpPr>
        <p:spPr>
          <a:xfrm>
            <a:off x="6974860" y="3535680"/>
            <a:ext cx="680442" cy="680442"/>
          </a:xfrm>
          <a:prstGeom prst="roundRect">
            <a:avLst>
              <a:gd name="adj" fmla="val 134383"/>
            </a:avLst>
          </a:prstGeom>
          <a:solidFill>
            <a:srgbClr val="007EBD"/>
          </a:solidFill>
          <a:ln/>
        </p:spPr>
      </p:sp>
      <p:pic>
        <p:nvPicPr>
          <p:cNvPr id="13" name="Image 1" descr="preencoded.png"/>
          <p:cNvPicPr>
            <a:picLocks noChangeAspect="1"/>
          </p:cNvPicPr>
          <p:nvPr/>
        </p:nvPicPr>
        <p:blipFill>
          <a:blip r:embed="rId4"/>
          <a:stretch>
            <a:fillRect/>
          </a:stretch>
        </p:blipFill>
        <p:spPr>
          <a:xfrm>
            <a:off x="7178933" y="3705820"/>
            <a:ext cx="272177" cy="340162"/>
          </a:xfrm>
          <a:prstGeom prst="rect">
            <a:avLst/>
          </a:prstGeom>
        </p:spPr>
      </p:pic>
      <p:sp>
        <p:nvSpPr>
          <p:cNvPr id="14" name="Text 10"/>
          <p:cNvSpPr/>
          <p:nvPr/>
        </p:nvSpPr>
        <p:spPr>
          <a:xfrm>
            <a:off x="5474256" y="44428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Backend</a:t>
            </a:r>
            <a:endParaRPr lang="en-US" sz="2300" dirty="0">
              <a:latin typeface="Times New Roman" panose="02020603050405020304" pitchFamily="18" charset="0"/>
              <a:cs typeface="Times New Roman" panose="02020603050405020304" pitchFamily="18" charset="0"/>
            </a:endParaRPr>
          </a:p>
        </p:txBody>
      </p:sp>
      <p:sp>
        <p:nvSpPr>
          <p:cNvPr id="15" name="Text 11"/>
          <p:cNvSpPr/>
          <p:nvPr/>
        </p:nvSpPr>
        <p:spPr>
          <a:xfrm>
            <a:off x="5474256" y="4950976"/>
            <a:ext cx="3681770" cy="1451610"/>
          </a:xfrm>
          <a:prstGeom prst="rect">
            <a:avLst/>
          </a:prstGeom>
          <a:noFill/>
          <a:ln/>
        </p:spPr>
        <p:txBody>
          <a:bodyPr wrap="square" lIns="0" tIns="0" rIns="0" bIns="0" rtlCol="0" anchor="t"/>
          <a:lstStyle/>
          <a:p>
            <a:pPr>
              <a:lnSpc>
                <a:spcPts val="2850"/>
              </a:lnSpc>
            </a:pPr>
            <a:r>
              <a:rPr lang="en-US" dirty="0">
                <a:latin typeface="Times New Roman" panose="02020603050405020304" pitchFamily="18" charset="0"/>
                <a:cs typeface="Times New Roman" panose="02020603050405020304" pitchFamily="18" charset="0"/>
              </a:rPr>
              <a:t>For the backend, Python is used along with ML libraries with Flask to power the skin analysis model. Additionally, a dataset of skin conditions is utilized support the AI model, efficient predictions.</a:t>
            </a:r>
          </a:p>
        </p:txBody>
      </p:sp>
      <p:sp>
        <p:nvSpPr>
          <p:cNvPr id="16" name="Shape 12"/>
          <p:cNvSpPr/>
          <p:nvPr/>
        </p:nvSpPr>
        <p:spPr>
          <a:xfrm>
            <a:off x="9640133" y="3875842"/>
            <a:ext cx="4196358" cy="2784038"/>
          </a:xfrm>
          <a:prstGeom prst="roundRect">
            <a:avLst>
              <a:gd name="adj" fmla="val 5255"/>
            </a:avLst>
          </a:prstGeom>
          <a:solidFill>
            <a:srgbClr val="FFFFFF">
              <a:alpha val="95000"/>
            </a:srgbClr>
          </a:solidFill>
          <a:ln/>
        </p:spPr>
      </p:sp>
      <p:sp>
        <p:nvSpPr>
          <p:cNvPr id="17" name="Shape 13"/>
          <p:cNvSpPr/>
          <p:nvPr/>
        </p:nvSpPr>
        <p:spPr>
          <a:xfrm>
            <a:off x="9640133" y="3845362"/>
            <a:ext cx="4196358" cy="121920"/>
          </a:xfrm>
          <a:prstGeom prst="roundRect">
            <a:avLst>
              <a:gd name="adj" fmla="val 78139"/>
            </a:avLst>
          </a:prstGeom>
          <a:solidFill>
            <a:srgbClr val="007EBD"/>
          </a:solidFill>
          <a:ln/>
        </p:spPr>
      </p:sp>
      <p:sp>
        <p:nvSpPr>
          <p:cNvPr id="18" name="Shape 14"/>
          <p:cNvSpPr/>
          <p:nvPr/>
        </p:nvSpPr>
        <p:spPr>
          <a:xfrm>
            <a:off x="11398032" y="3535680"/>
            <a:ext cx="680442" cy="680442"/>
          </a:xfrm>
          <a:prstGeom prst="roundRect">
            <a:avLst>
              <a:gd name="adj" fmla="val 134383"/>
            </a:avLst>
          </a:prstGeom>
          <a:solidFill>
            <a:srgbClr val="007EBD"/>
          </a:solidFill>
          <a:ln/>
        </p:spPr>
      </p:sp>
      <p:pic>
        <p:nvPicPr>
          <p:cNvPr id="19" name="Image 2" descr="preencoded.png"/>
          <p:cNvPicPr>
            <a:picLocks noChangeAspect="1"/>
          </p:cNvPicPr>
          <p:nvPr/>
        </p:nvPicPr>
        <p:blipFill>
          <a:blip r:embed="rId5"/>
          <a:stretch>
            <a:fillRect/>
          </a:stretch>
        </p:blipFill>
        <p:spPr>
          <a:xfrm>
            <a:off x="11602105" y="3705820"/>
            <a:ext cx="272177" cy="340162"/>
          </a:xfrm>
          <a:prstGeom prst="rect">
            <a:avLst/>
          </a:prstGeom>
        </p:spPr>
      </p:pic>
      <p:sp>
        <p:nvSpPr>
          <p:cNvPr id="20" name="Text 15"/>
          <p:cNvSpPr/>
          <p:nvPr/>
        </p:nvSpPr>
        <p:spPr>
          <a:xfrm>
            <a:off x="9897427" y="44428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Tools Used</a:t>
            </a:r>
            <a:endParaRPr lang="en-US" sz="2300" dirty="0">
              <a:latin typeface="Times New Roman" panose="02020603050405020304" pitchFamily="18" charset="0"/>
              <a:cs typeface="Times New Roman" panose="02020603050405020304" pitchFamily="18" charset="0"/>
            </a:endParaRPr>
          </a:p>
        </p:txBody>
      </p:sp>
      <p:sp>
        <p:nvSpPr>
          <p:cNvPr id="21" name="Text 16"/>
          <p:cNvSpPr/>
          <p:nvPr/>
        </p:nvSpPr>
        <p:spPr>
          <a:xfrm>
            <a:off x="9897427" y="4950976"/>
            <a:ext cx="3681770" cy="1451610"/>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Vs Code: For coding and project development</a:t>
            </a:r>
          </a:p>
          <a:p>
            <a:pPr marL="285750" indent="-285750" algn="l">
              <a:lnSpc>
                <a:spcPts val="2850"/>
              </a:lnSpc>
              <a:buFont typeface="Arial" panose="020B0604020202020204" pitchFamily="34" charset="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MS-Word: For preparing documentation</a:t>
            </a:r>
          </a:p>
          <a:p>
            <a:pPr marL="285750" indent="-285750" algn="l">
              <a:lnSpc>
                <a:spcPts val="2850"/>
              </a:lnSpc>
              <a:buFont typeface="Arial" panose="020B0604020202020204" pitchFamily="34" charset="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MS- PowerPoint: For preparing presentation</a:t>
            </a:r>
          </a:p>
          <a:p>
            <a:pPr marL="285750" indent="-285750" algn="l">
              <a:lnSpc>
                <a:spcPts val="2850"/>
              </a:lnSpc>
              <a:buFont typeface="Arial" panose="020B0604020202020204" pitchFamily="34" charset="0"/>
              <a:buChar char="•"/>
            </a:pPr>
            <a:endParaRPr lang="en-US" sz="175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05D90C24-EE04-7935-57E3-01FB0E7ECB77}"/>
              </a:ext>
            </a:extLst>
          </p:cNvPr>
          <p:cNvSpPr/>
          <p:nvPr/>
        </p:nvSpPr>
        <p:spPr>
          <a:xfrm>
            <a:off x="12500517" y="7750098"/>
            <a:ext cx="2051824" cy="4014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2370A-5D94-9FAC-1B33-1D90BF8C5770}"/>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B805A4C6-ECFE-6EDC-ACE7-B5332F8171D1}"/>
              </a:ext>
            </a:extLst>
          </p:cNvPr>
          <p:cNvSpPr/>
          <p:nvPr/>
        </p:nvSpPr>
        <p:spPr>
          <a:xfrm>
            <a:off x="709087" y="344806"/>
            <a:ext cx="6185178" cy="773073"/>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Times New Roman" panose="02020603050405020304" pitchFamily="18" charset="0"/>
                <a:ea typeface="Petrona Bold" pitchFamily="34" charset="-122"/>
                <a:cs typeface="Times New Roman" panose="02020603050405020304" pitchFamily="18" charset="0"/>
              </a:rPr>
              <a:t>User Interface</a:t>
            </a:r>
            <a:endParaRPr lang="en-US" sz="485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31EBBAF-A5A3-3E43-7DFD-9CF6CADDD1CE}"/>
              </a:ext>
            </a:extLst>
          </p:cNvPr>
          <p:cNvSpPr/>
          <p:nvPr/>
        </p:nvSpPr>
        <p:spPr>
          <a:xfrm>
            <a:off x="12533971" y="7504771"/>
            <a:ext cx="2018370" cy="724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37D689E-72B5-08D6-0C83-A8F5EE0D2D1A}"/>
              </a:ext>
            </a:extLst>
          </p:cNvPr>
          <p:cNvSpPr/>
          <p:nvPr/>
        </p:nvSpPr>
        <p:spPr>
          <a:xfrm>
            <a:off x="0" y="7950820"/>
            <a:ext cx="14753063" cy="1477261"/>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EC6FE6B-8046-3C8C-235F-593E8D9020F3}"/>
              </a:ext>
            </a:extLst>
          </p:cNvPr>
          <p:cNvSpPr/>
          <p:nvPr/>
        </p:nvSpPr>
        <p:spPr>
          <a:xfrm>
            <a:off x="14440829" y="0"/>
            <a:ext cx="515669" cy="9177454"/>
          </a:xfrm>
          <a:prstGeom prst="rect">
            <a:avLst/>
          </a:prstGeom>
          <a:solidFill>
            <a:srgbClr val="9BE4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CB092C5-F892-6C34-55F7-9579F5BD037D}"/>
              </a:ext>
            </a:extLst>
          </p:cNvPr>
          <p:cNvPicPr>
            <a:picLocks noChangeAspect="1"/>
          </p:cNvPicPr>
          <p:nvPr/>
        </p:nvPicPr>
        <p:blipFill>
          <a:blip r:embed="rId2"/>
          <a:stretch>
            <a:fillRect/>
          </a:stretch>
        </p:blipFill>
        <p:spPr>
          <a:xfrm>
            <a:off x="1609057" y="1563928"/>
            <a:ext cx="11713370" cy="5517813"/>
          </a:xfrm>
          <a:prstGeom prst="rect">
            <a:avLst/>
          </a:prstGeom>
        </p:spPr>
      </p:pic>
    </p:spTree>
    <p:extLst>
      <p:ext uri="{BB962C8B-B14F-4D97-AF65-F5344CB8AC3E}">
        <p14:creationId xmlns:p14="http://schemas.microsoft.com/office/powerpoint/2010/main" val="37824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194CD-085D-3068-6DBF-81415891460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1F18FE3-31A6-0516-C602-AE5765D84E24}"/>
              </a:ext>
            </a:extLst>
          </p:cNvPr>
          <p:cNvSpPr/>
          <p:nvPr/>
        </p:nvSpPr>
        <p:spPr>
          <a:xfrm>
            <a:off x="12533971" y="7504771"/>
            <a:ext cx="2018370" cy="724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FE827C3-AA4F-4E4E-0B88-475D463334A9}"/>
              </a:ext>
            </a:extLst>
          </p:cNvPr>
          <p:cNvSpPr/>
          <p:nvPr/>
        </p:nvSpPr>
        <p:spPr>
          <a:xfrm>
            <a:off x="0" y="7950820"/>
            <a:ext cx="14753063" cy="147726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2C4B9948-9472-3955-D9A9-A3755A84D7D7}"/>
              </a:ext>
            </a:extLst>
          </p:cNvPr>
          <p:cNvSpPr/>
          <p:nvPr/>
        </p:nvSpPr>
        <p:spPr>
          <a:xfrm>
            <a:off x="14440829" y="0"/>
            <a:ext cx="515669" cy="9177454"/>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9DB349E-B712-C6AE-4983-C4D6B1F0E9A2}"/>
              </a:ext>
            </a:extLst>
          </p:cNvPr>
          <p:cNvPicPr>
            <a:picLocks noChangeAspect="1"/>
          </p:cNvPicPr>
          <p:nvPr/>
        </p:nvPicPr>
        <p:blipFill>
          <a:blip r:embed="rId2"/>
          <a:stretch>
            <a:fillRect/>
          </a:stretch>
        </p:blipFill>
        <p:spPr>
          <a:xfrm>
            <a:off x="1437526" y="847492"/>
            <a:ext cx="12113920" cy="5907165"/>
          </a:xfrm>
          <a:prstGeom prst="rect">
            <a:avLst/>
          </a:prstGeom>
        </p:spPr>
      </p:pic>
    </p:spTree>
    <p:extLst>
      <p:ext uri="{BB962C8B-B14F-4D97-AF65-F5344CB8AC3E}">
        <p14:creationId xmlns:p14="http://schemas.microsoft.com/office/powerpoint/2010/main" val="125469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476</Words>
  <Application>Microsoft Office PowerPoint</Application>
  <PresentationFormat>Custom</PresentationFormat>
  <Paragraphs>68</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Petrona Bold</vt:lpstr>
      <vt:lpstr>Times New Roman</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Richa Singh</dc:creator>
  <cp:lastModifiedBy>Richa Singh</cp:lastModifiedBy>
  <cp:revision>16</cp:revision>
  <dcterms:created xsi:type="dcterms:W3CDTF">2025-09-06T18:23:42Z</dcterms:created>
  <dcterms:modified xsi:type="dcterms:W3CDTF">2025-11-27T14:28:21Z</dcterms:modified>
</cp:coreProperties>
</file>